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18" r:id="rId2"/>
    <p:sldId id="329" r:id="rId3"/>
    <p:sldId id="330" r:id="rId4"/>
    <p:sldId id="331" r:id="rId5"/>
    <p:sldId id="332" r:id="rId6"/>
    <p:sldId id="334" r:id="rId7"/>
    <p:sldId id="336" r:id="rId8"/>
    <p:sldId id="339" r:id="rId9"/>
    <p:sldId id="340" r:id="rId10"/>
    <p:sldId id="341" r:id="rId11"/>
    <p:sldId id="342" r:id="rId12"/>
  </p:sldIdLst>
  <p:sldSz cx="12188825" cy="6858000"/>
  <p:notesSz cx="6858000" cy="9144000"/>
  <p:custDataLst>
    <p:tags r:id="rId15"/>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29" autoAdjust="0"/>
  </p:normalViewPr>
  <p:slideViewPr>
    <p:cSldViewPr showGuides="1">
      <p:cViewPr>
        <p:scale>
          <a:sx n="50" d="100"/>
          <a:sy n="50" d="100"/>
        </p:scale>
        <p:origin x="36" y="51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2" d="100"/>
          <a:sy n="72" d="100"/>
        </p:scale>
        <p:origin x="414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253022F-0B09-481B-BA59-D678956762D3}" type="datetime1">
              <a:rPr lang="es-ES" smtClean="0"/>
              <a:t>16/09/2019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es-ES" smtClean="0"/>
              <a:t>‹Nº›</a:t>
            </a:fld>
            <a:endParaRPr lang="es-ES"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526EB5B5-990B-44C6-806B-707F286040A3}" type="datetime1">
              <a:rPr lang="es-ES" noProof="0" smtClean="0"/>
              <a:t>16/09/2019</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smtClean="0"/>
              <a:t>Haga clic para modificar los estilos de texto del patrón</a:t>
            </a:r>
          </a:p>
          <a:p>
            <a:pPr lvl="1" rtl="0"/>
            <a:r>
              <a:rPr lang="es-ES" noProof="0" dirty="0" smtClean="0"/>
              <a:t>Segundo nivel</a:t>
            </a:r>
          </a:p>
          <a:p>
            <a:pPr lvl="2" rtl="0"/>
            <a:r>
              <a:rPr lang="es-ES" noProof="0" dirty="0" smtClean="0"/>
              <a:t>Tercer nivel</a:t>
            </a:r>
          </a:p>
          <a:p>
            <a:pPr lvl="3" rtl="0"/>
            <a:r>
              <a:rPr lang="es-ES" noProof="0" dirty="0" smtClean="0"/>
              <a:t>Cuarto nivel</a:t>
            </a:r>
          </a:p>
          <a:p>
            <a:pPr lvl="4" rtl="0"/>
            <a:r>
              <a:rPr lang="es-ES" noProof="0" dirty="0" smtClean="0"/>
              <a:t>Quinto nivel</a:t>
            </a:r>
            <a:endParaRPr lang="es-ES" noProof="0" dirty="0"/>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es-ES" noProof="0" smtClean="0"/>
              <a:t>‹Nº›</a:t>
            </a:fld>
            <a:endParaRPr lang="es-ES"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1</a:t>
            </a:fld>
            <a:endParaRPr lang="es-ES" dirty="0"/>
          </a:p>
        </p:txBody>
      </p:sp>
    </p:spTree>
    <p:extLst>
      <p:ext uri="{BB962C8B-B14F-4D97-AF65-F5344CB8AC3E}">
        <p14:creationId xmlns:p14="http://schemas.microsoft.com/office/powerpoint/2010/main" val="3567442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2</a:t>
            </a:fld>
            <a:endParaRPr lang="es-ES" dirty="0"/>
          </a:p>
        </p:txBody>
      </p:sp>
    </p:spTree>
    <p:extLst>
      <p:ext uri="{BB962C8B-B14F-4D97-AF65-F5344CB8AC3E}">
        <p14:creationId xmlns:p14="http://schemas.microsoft.com/office/powerpoint/2010/main" val="133045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3</a:t>
            </a:fld>
            <a:endParaRPr lang="es-ES" dirty="0"/>
          </a:p>
        </p:txBody>
      </p:sp>
    </p:spTree>
    <p:extLst>
      <p:ext uri="{BB962C8B-B14F-4D97-AF65-F5344CB8AC3E}">
        <p14:creationId xmlns:p14="http://schemas.microsoft.com/office/powerpoint/2010/main" val="429147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4</a:t>
            </a:fld>
            <a:endParaRPr lang="es-ES" dirty="0"/>
          </a:p>
        </p:txBody>
      </p:sp>
    </p:spTree>
    <p:extLst>
      <p:ext uri="{BB962C8B-B14F-4D97-AF65-F5344CB8AC3E}">
        <p14:creationId xmlns:p14="http://schemas.microsoft.com/office/powerpoint/2010/main" val="39656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5</a:t>
            </a:fld>
            <a:endParaRPr lang="es-ES" dirty="0"/>
          </a:p>
        </p:txBody>
      </p:sp>
    </p:spTree>
    <p:extLst>
      <p:ext uri="{BB962C8B-B14F-4D97-AF65-F5344CB8AC3E}">
        <p14:creationId xmlns:p14="http://schemas.microsoft.com/office/powerpoint/2010/main" val="2436372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6</a:t>
            </a:fld>
            <a:endParaRPr lang="es-ES" dirty="0"/>
          </a:p>
        </p:txBody>
      </p:sp>
    </p:spTree>
    <p:extLst>
      <p:ext uri="{BB962C8B-B14F-4D97-AF65-F5344CB8AC3E}">
        <p14:creationId xmlns:p14="http://schemas.microsoft.com/office/powerpoint/2010/main" val="2969271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F93199CD-3E1B-4AE6-990F-76F925F5EA9F}" type="slidenum">
              <a:rPr lang="es-ES" smtClean="0"/>
              <a:t>7</a:t>
            </a:fld>
            <a:endParaRPr lang="es-ES" dirty="0"/>
          </a:p>
        </p:txBody>
      </p:sp>
    </p:spTree>
    <p:extLst>
      <p:ext uri="{BB962C8B-B14F-4D97-AF65-F5344CB8AC3E}">
        <p14:creationId xmlns:p14="http://schemas.microsoft.com/office/powerpoint/2010/main" val="3752988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0824" y="1600200"/>
            <a:ext cx="5945188" cy="3048000"/>
          </a:xfrm>
        </p:spPr>
        <p:txBody>
          <a:bodyPr rtlCol="0" anchor="b">
            <a:normAutofit/>
          </a:bodyPr>
          <a:lstStyle>
            <a:lvl1pPr>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hasCustomPrompt="1"/>
          </p:nvPr>
        </p:nvSpPr>
        <p:spPr>
          <a:xfrm>
            <a:off x="1520825" y="4898572"/>
            <a:ext cx="5945187" cy="1270453"/>
          </a:xfrm>
        </p:spPr>
        <p:txBody>
          <a:bodyPr rtlCol="0">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dirty="0" smtClean="0"/>
              <a:t>Editar el estilo de subtítulo del patrón</a:t>
            </a:r>
            <a:endParaRPr lang="es-ES" noProof="0" dirty="0"/>
          </a:p>
        </p:txBody>
      </p:sp>
      <p:cxnSp>
        <p:nvCxnSpPr>
          <p:cNvPr id="6" name="Conector recto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upo 4"/>
          <p:cNvGrpSpPr/>
          <p:nvPr userDrawn="1"/>
        </p:nvGrpSpPr>
        <p:grpSpPr>
          <a:xfrm>
            <a:off x="7923213" y="0"/>
            <a:ext cx="4265612" cy="6858000"/>
            <a:chOff x="7923213" y="0"/>
            <a:chExt cx="4265612" cy="685800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ángulo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4" name="Marcador de posición de fecha 3"/>
          <p:cNvSpPr>
            <a:spLocks noGrp="1"/>
          </p:cNvSpPr>
          <p:nvPr>
            <p:ph type="dt" sz="half" idx="10"/>
          </p:nvPr>
        </p:nvSpPr>
        <p:spPr/>
        <p:txBody>
          <a:bodyPr rtlCol="0"/>
          <a:lstStyle/>
          <a:p>
            <a:pPr rtl="0"/>
            <a:fld id="{60FD02CE-073D-4917-B07F-84A2C23D069E}" type="datetime1">
              <a:rPr lang="es-ES" noProof="0" smtClean="0"/>
              <a:t>16/09/2019</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23412" y="646112"/>
            <a:ext cx="1828801" cy="5522913"/>
          </a:xfrm>
        </p:spPr>
        <p:txBody>
          <a:bodyPr vert="eaVert"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646112"/>
            <a:ext cx="7620000" cy="5522913"/>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4" name="Marcador de posición de fecha 3"/>
          <p:cNvSpPr>
            <a:spLocks noGrp="1"/>
          </p:cNvSpPr>
          <p:nvPr>
            <p:ph type="dt" sz="half" idx="10"/>
          </p:nvPr>
        </p:nvSpPr>
        <p:spPr/>
        <p:txBody>
          <a:bodyPr rtlCol="0"/>
          <a:lstStyle/>
          <a:p>
            <a:pPr rtl="0"/>
            <a:fld id="{0AF55FE9-0363-4C8B-8DF3-6FE685753F74}" type="datetime1">
              <a:rPr lang="es-ES" noProof="0" smtClean="0"/>
              <a:t>16/09/2019</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7" name="Conector recto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4" name="Marcador de posición de fecha 3"/>
          <p:cNvSpPr>
            <a:spLocks noGrp="1"/>
          </p:cNvSpPr>
          <p:nvPr>
            <p:ph type="dt" sz="half" idx="10"/>
          </p:nvPr>
        </p:nvSpPr>
        <p:spPr/>
        <p:txBody>
          <a:bodyPr rtlCol="0"/>
          <a:lstStyle/>
          <a:p>
            <a:pPr rtl="0"/>
            <a:fld id="{6D4DF76A-7FD8-4F0E-925B-26994FC33A36}" type="datetime1">
              <a:rPr lang="es-ES" noProof="0" smtClean="0"/>
              <a:t>16/09/2019</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7" name="Conector recto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522410" y="2237096"/>
            <a:ext cx="8229601" cy="2411103"/>
          </a:xfrm>
        </p:spPr>
        <p:txBody>
          <a:bodyPr rtlCol="0" anchor="b">
            <a:normAutofit/>
          </a:bodyPr>
          <a:lstStyle>
            <a:lvl1pPr algn="l">
              <a:lnSpc>
                <a:spcPct val="80000"/>
              </a:lnSpc>
              <a:defRPr sz="4800" b="0" cap="none"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2" y="4876800"/>
            <a:ext cx="8229601" cy="1292225"/>
          </a:xfrm>
        </p:spPr>
        <p:txBody>
          <a:bodyPr rtlCol="0"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smtClean="0"/>
              <a:t>Editar el estilo de texto del patrón</a:t>
            </a:r>
          </a:p>
        </p:txBody>
      </p:sp>
      <p:grpSp>
        <p:nvGrpSpPr>
          <p:cNvPr id="7" name="Grupo 6"/>
          <p:cNvGrpSpPr/>
          <p:nvPr userDrawn="1"/>
        </p:nvGrpSpPr>
        <p:grpSpPr>
          <a:xfrm>
            <a:off x="11123611" y="0"/>
            <a:ext cx="1065214" cy="6868886"/>
            <a:chOff x="11123611" y="0"/>
            <a:chExt cx="1065214" cy="6868886"/>
          </a:xfrm>
        </p:grpSpPr>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ángulo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5" name="Marcador de posición de pie de página 4"/>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4" name="Marcador de posición de fecha 3"/>
          <p:cNvSpPr>
            <a:spLocks noGrp="1"/>
          </p:cNvSpPr>
          <p:nvPr>
            <p:ph type="dt" sz="half" idx="10"/>
          </p:nvPr>
        </p:nvSpPr>
        <p:spPr/>
        <p:txBody>
          <a:bodyPr rtlCol="0"/>
          <a:lstStyle/>
          <a:p>
            <a:pPr rtl="0"/>
            <a:fld id="{85864BD5-19A8-4505-9A42-43354291CC10}" type="datetime1">
              <a:rPr lang="es-ES" noProof="0" smtClean="0"/>
              <a:t>16/09/2019</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9" name="Conector recto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488168" y="1984248"/>
            <a:ext cx="4800600"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551612" y="1984248"/>
            <a:ext cx="4800601" cy="41879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5" name="Marcador de posición de fecha 4"/>
          <p:cNvSpPr>
            <a:spLocks noGrp="1"/>
          </p:cNvSpPr>
          <p:nvPr>
            <p:ph type="dt" sz="half" idx="10"/>
          </p:nvPr>
        </p:nvSpPr>
        <p:spPr/>
        <p:txBody>
          <a:bodyPr rtlCol="0"/>
          <a:lstStyle/>
          <a:p>
            <a:pPr rtl="0"/>
            <a:fld id="{34E2FB2D-F1E1-4BF6-84B7-3BABD2B17A6E}" type="datetime1">
              <a:rPr lang="es-ES" noProof="0" smtClean="0"/>
              <a:t>16/09/2019</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8" name="Conector recto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829798" cy="1219200"/>
          </a:xfrm>
        </p:spPr>
        <p:txBody>
          <a:bodyPr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551613" y="1828800"/>
            <a:ext cx="4800600" cy="838200"/>
          </a:xfrm>
        </p:spPr>
        <p:txBody>
          <a:bodyPr rtlCol="0"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551613" y="2743200"/>
            <a:ext cx="4800600" cy="342582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7" name="Marcador de posición de fecha 6"/>
          <p:cNvSpPr>
            <a:spLocks noGrp="1"/>
          </p:cNvSpPr>
          <p:nvPr>
            <p:ph type="dt" sz="half" idx="10"/>
          </p:nvPr>
        </p:nvSpPr>
        <p:spPr/>
        <p:txBody>
          <a:bodyPr rtlCol="0"/>
          <a:lstStyle/>
          <a:p>
            <a:pPr rtl="0"/>
            <a:fld id="{799C0748-3B6B-41E6-B335-A2EED6966772}" type="datetime1">
              <a:rPr lang="es-ES" noProof="0" smtClean="0"/>
              <a:t>16/09/2019</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10" name="Conector recto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3" name="Marcador de posición de fecha 2"/>
          <p:cNvSpPr>
            <a:spLocks noGrp="1"/>
          </p:cNvSpPr>
          <p:nvPr>
            <p:ph type="dt" sz="half" idx="10"/>
          </p:nvPr>
        </p:nvSpPr>
        <p:spPr/>
        <p:txBody>
          <a:bodyPr rtlCol="0"/>
          <a:lstStyle/>
          <a:p>
            <a:pPr rtl="0"/>
            <a:fld id="{955E8415-C00F-40AE-9CF0-75F4FDA15CB1}" type="datetime1">
              <a:rPr lang="es-ES" noProof="0" smtClean="0"/>
              <a:t>16/09/2019</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6" name="Conector recto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osición de pie de página 2"/>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2" name="Marcador de posición de fecha 1"/>
          <p:cNvSpPr>
            <a:spLocks noGrp="1"/>
          </p:cNvSpPr>
          <p:nvPr>
            <p:ph type="dt" sz="half" idx="10"/>
          </p:nvPr>
        </p:nvSpPr>
        <p:spPr/>
        <p:txBody>
          <a:bodyPr rtlCol="0"/>
          <a:lstStyle/>
          <a:p>
            <a:pPr rtl="0"/>
            <a:fld id="{C1E00E5E-750B-45DD-8C72-E05D0623D057}" type="datetime1">
              <a:rPr lang="es-ES" noProof="0" smtClean="0"/>
              <a:t>16/09/2019</a:t>
            </a:fld>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522413" y="685800"/>
            <a:ext cx="4114800" cy="1925637"/>
          </a:xfrm>
        </p:spPr>
        <p:txBody>
          <a:bodyPr rtlCol="0" anchor="b">
            <a:noAutofit/>
          </a:bodyPr>
          <a:lstStyle>
            <a:lvl1pPr algn="l">
              <a:lnSpc>
                <a:spcPct val="80000"/>
              </a:lnSpc>
              <a:defRPr sz="4000" b="0">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6094414" y="685800"/>
            <a:ext cx="5257799"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522413" y="2895599"/>
            <a:ext cx="4114800" cy="1752601"/>
          </a:xfrm>
        </p:spPr>
        <p:txBody>
          <a:bodyPr rtlCol="0">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smtClean="0"/>
              <a:t>Editar el estilo de texto del patrón</a:t>
            </a:r>
          </a:p>
        </p:txBody>
      </p:sp>
      <p:sp>
        <p:nvSpPr>
          <p:cNvPr id="6" name="Marcador de posición de pie de página 5"/>
          <p:cNvSpPr>
            <a:spLocks noGrp="1"/>
          </p:cNvSpPr>
          <p:nvPr>
            <p:ph type="ftr" sz="quarter" idx="11"/>
          </p:nvPr>
        </p:nvSpPr>
        <p:spPr/>
        <p:txBody>
          <a:bodyPr rtlCol="0"/>
          <a:lstStyle/>
          <a:p>
            <a:pPr rtl="0"/>
            <a:r>
              <a:rPr lang="es-ES" noProof="0" dirty="0" smtClean="0"/>
              <a:t>Agregar un pie de página</a:t>
            </a:r>
            <a:endParaRPr lang="es-ES" noProof="0" dirty="0"/>
          </a:p>
        </p:txBody>
      </p:sp>
      <p:sp>
        <p:nvSpPr>
          <p:cNvPr id="5" name="Marcador de posición de fecha 4"/>
          <p:cNvSpPr>
            <a:spLocks noGrp="1"/>
          </p:cNvSpPr>
          <p:nvPr>
            <p:ph type="dt" sz="half" idx="10"/>
          </p:nvPr>
        </p:nvSpPr>
        <p:spPr/>
        <p:txBody>
          <a:bodyPr rtlCol="0"/>
          <a:lstStyle/>
          <a:p>
            <a:pPr rtl="0"/>
            <a:fld id="{D4496AF6-7FBF-408A-A979-151F3A6B0597}" type="datetime1">
              <a:rPr lang="es-ES" noProof="0" smtClean="0"/>
              <a:t>16/09/2019</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cxnSp>
        <p:nvCxnSpPr>
          <p:cNvPr id="8" name="Conector recto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522413" y="685800"/>
            <a:ext cx="4114800" cy="1925638"/>
          </a:xfrm>
        </p:spPr>
        <p:txBody>
          <a:bodyPr rtlCol="0" anchor="b">
            <a:normAutofit/>
          </a:bodyPr>
          <a:lstStyle>
            <a:lvl1pPr algn="l">
              <a:lnSpc>
                <a:spcPct val="80000"/>
              </a:lnSpc>
              <a:defRPr sz="4000" b="0" i="0" baseline="0">
                <a:solidFill>
                  <a:schemeClr val="accent1">
                    <a:lumMod val="50000"/>
                  </a:schemeClr>
                </a:solidFill>
              </a:defRPr>
            </a:lvl1pPr>
          </a:lstStyle>
          <a:p>
            <a:pPr rtl="0"/>
            <a:r>
              <a:rPr lang="es-ES" noProof="0" smtClean="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smtClean="0"/>
              <a:t>Haga clic en el icono para agregar una imagen</a:t>
            </a:r>
            <a:endParaRPr lang="es-ES" noProof="0" dirty="0"/>
          </a:p>
        </p:txBody>
      </p:sp>
      <p:sp>
        <p:nvSpPr>
          <p:cNvPr id="4" name="Marcador de posición de texto 3"/>
          <p:cNvSpPr>
            <a:spLocks noGrp="1"/>
          </p:cNvSpPr>
          <p:nvPr>
            <p:ph type="body" sz="half" idx="2"/>
          </p:nvPr>
        </p:nvSpPr>
        <p:spPr>
          <a:xfrm>
            <a:off x="1522413" y="2895599"/>
            <a:ext cx="4114800" cy="1752601"/>
          </a:xfrm>
        </p:spPr>
        <p:txBody>
          <a:bodyPr rtlCol="0">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smtClean="0"/>
              <a:t>Editar el estilo de texto del patrón</a:t>
            </a:r>
          </a:p>
        </p:txBody>
      </p:sp>
      <p:cxnSp>
        <p:nvCxnSpPr>
          <p:cNvPr id="10" name="Conector recto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pPr rtl="0"/>
            <a:r>
              <a:rPr lang="es-ES" noProof="0" dirty="0"/>
              <a:t>Agregar un pie de página</a:t>
            </a:r>
          </a:p>
        </p:txBody>
      </p:sp>
      <p:sp>
        <p:nvSpPr>
          <p:cNvPr id="4" name="Marcador de posición de fecha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pPr rtl="0"/>
            <a:fld id="{6A77CC5E-30E4-4403-A172-B5EEA6D2C05F}" type="datetime1">
              <a:rPr lang="es-ES" noProof="0" smtClean="0"/>
              <a:t>16/09/2019</a:t>
            </a:fld>
            <a:endParaRPr lang="es-ES" noProof="0" dirty="0"/>
          </a:p>
        </p:txBody>
      </p:sp>
      <p:sp>
        <p:nvSpPr>
          <p:cNvPr id="6" name="Marcador de posición de número de diapositiva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pPr rtl="0"/>
            <a:fld id="{2A013F82-EE5E-44EE-A61D-E31C6657F26F}" type="slidenum">
              <a:rPr lang="es-ES" noProof="0" smtClean="0"/>
              <a:pPr rtl="0"/>
              <a:t>‹Nº›</a:t>
            </a:fld>
            <a:endParaRPr lang="es-ES" noProof="0" dirty="0"/>
          </a:p>
        </p:txBody>
      </p:sp>
      <p:pic>
        <p:nvPicPr>
          <p:cNvPr id="9" name="Imagen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ángulo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smtClean="0"/>
              <a:t>Economía Naranja </a:t>
            </a:r>
            <a:endParaRPr lang="es-ES" dirty="0"/>
          </a:p>
        </p:txBody>
      </p:sp>
      <p:sp>
        <p:nvSpPr>
          <p:cNvPr id="3" name="Subtítulo 2"/>
          <p:cNvSpPr>
            <a:spLocks noGrp="1"/>
          </p:cNvSpPr>
          <p:nvPr>
            <p:ph type="subTitle" idx="1"/>
          </p:nvPr>
        </p:nvSpPr>
        <p:spPr/>
        <p:txBody>
          <a:bodyPr rtlCol="0"/>
          <a:lstStyle/>
          <a:p>
            <a:pPr rtl="0"/>
            <a:r>
              <a:rPr lang="es-ES" dirty="0" smtClean="0"/>
              <a:t>Autores: Diego Fernando Alba Novoa</a:t>
            </a:r>
          </a:p>
          <a:p>
            <a:pPr rtl="0"/>
            <a:r>
              <a:rPr lang="es-ES" dirty="0"/>
              <a:t> </a:t>
            </a:r>
            <a:r>
              <a:rPr lang="es-ES" dirty="0" smtClean="0"/>
              <a:t>                 Gina Alejandra Castillo </a:t>
            </a:r>
            <a:endParaRPr lang="es-E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21011" y="704250"/>
            <a:ext cx="9946801" cy="5449500"/>
          </a:xfrm>
          <a:prstGeom prst="rect">
            <a:avLst/>
          </a:prstGeom>
        </p:spPr>
      </p:pic>
    </p:spTree>
    <p:extLst>
      <p:ext uri="{BB962C8B-B14F-4D97-AF65-F5344CB8AC3E}">
        <p14:creationId xmlns:p14="http://schemas.microsoft.com/office/powerpoint/2010/main" val="48677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341884" y="548680"/>
            <a:ext cx="9291169" cy="5590207"/>
          </a:xfrm>
          <a:prstGeom prst="rect">
            <a:avLst/>
          </a:prstGeom>
        </p:spPr>
      </p:pic>
    </p:spTree>
    <p:extLst>
      <p:ext uri="{BB962C8B-B14F-4D97-AF65-F5344CB8AC3E}">
        <p14:creationId xmlns:p14="http://schemas.microsoft.com/office/powerpoint/2010/main" val="67572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¿Que es ?</a:t>
            </a:r>
            <a:endParaRPr lang="es-ES" dirty="0"/>
          </a:p>
        </p:txBody>
      </p:sp>
      <p:sp>
        <p:nvSpPr>
          <p:cNvPr id="14" name="Marcador de posición de contenido 13"/>
          <p:cNvSpPr>
            <a:spLocks noGrp="1"/>
          </p:cNvSpPr>
          <p:nvPr>
            <p:ph idx="1"/>
          </p:nvPr>
        </p:nvSpPr>
        <p:spPr>
          <a:xfrm>
            <a:off x="1522413" y="2729380"/>
            <a:ext cx="5364087" cy="4187825"/>
          </a:xfrm>
        </p:spPr>
        <p:txBody>
          <a:bodyPr rtlCol="0"/>
          <a:lstStyle/>
          <a:p>
            <a:pPr marL="0" indent="0" algn="just">
              <a:buNone/>
            </a:pPr>
            <a:r>
              <a:rPr lang="es-MX" dirty="0" smtClean="0"/>
              <a:t>Es </a:t>
            </a:r>
            <a:r>
              <a:rPr lang="es-MX" dirty="0"/>
              <a:t>el conjunto de actividades que de manera encadenada permiten que las ideas se transformen en bienes y servicios culturales, cuyo valor está determinado por su contenido de propiedad intelectual. </a:t>
            </a:r>
            <a:endParaRPr lang="es-ES"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707" y="2729380"/>
            <a:ext cx="4337620" cy="2691464"/>
          </a:xfrm>
          <a:prstGeom prst="rect">
            <a:avLst/>
          </a:prstGeom>
        </p:spPr>
      </p:pic>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Cifras de la economía naranja </a:t>
            </a:r>
            <a:endParaRPr lang="es-ES" dirty="0"/>
          </a:p>
        </p:txBody>
      </p:sp>
      <p:sp>
        <p:nvSpPr>
          <p:cNvPr id="2" name="Marcador de contenido 1"/>
          <p:cNvSpPr>
            <a:spLocks noGrp="1"/>
          </p:cNvSpPr>
          <p:nvPr>
            <p:ph idx="1"/>
          </p:nvPr>
        </p:nvSpPr>
        <p:spPr>
          <a:xfrm>
            <a:off x="1522413" y="1981200"/>
            <a:ext cx="4571999" cy="4187825"/>
          </a:xfrm>
        </p:spPr>
        <p:txBody>
          <a:bodyPr/>
          <a:lstStyle/>
          <a:p>
            <a:pPr marL="0" indent="0">
              <a:buNone/>
            </a:pPr>
            <a:r>
              <a:rPr lang="es-MX" dirty="0" smtClean="0"/>
              <a:t>La </a:t>
            </a:r>
            <a:r>
              <a:rPr lang="es-MX" dirty="0"/>
              <a:t>economía naranja produce en el mundo cerca de 4.293.000 millones de dólares anuales, y en el caso de América Latina y el Caribe genera alrededor de 175.000 millones de dólares de ese total. </a:t>
            </a:r>
            <a:endParaRPr lang="es-CO"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428" y="1981200"/>
            <a:ext cx="5343747" cy="2796561"/>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CO" dirty="0"/>
              <a:t>Composición </a:t>
            </a:r>
            <a:endParaRPr lang="es-ES" dirty="0"/>
          </a:p>
        </p:txBody>
      </p:sp>
      <p:sp>
        <p:nvSpPr>
          <p:cNvPr id="3" name="Marcador de posición de contenido 2"/>
          <p:cNvSpPr>
            <a:spLocks noGrp="1"/>
          </p:cNvSpPr>
          <p:nvPr>
            <p:ph sz="half" idx="1"/>
          </p:nvPr>
        </p:nvSpPr>
        <p:spPr>
          <a:xfrm>
            <a:off x="1488168" y="1984248"/>
            <a:ext cx="5326324" cy="4253064"/>
          </a:xfrm>
        </p:spPr>
        <p:txBody>
          <a:bodyPr rtlCol="0"/>
          <a:lstStyle/>
          <a:p>
            <a:pPr marL="0" indent="0" algn="just">
              <a:buNone/>
            </a:pPr>
            <a:r>
              <a:rPr lang="es-MX" dirty="0"/>
              <a:t>La economía naranja se compone de dos elementos, estos son: </a:t>
            </a:r>
            <a:endParaRPr lang="es-MX" dirty="0" smtClean="0"/>
          </a:p>
          <a:p>
            <a:pPr algn="just"/>
            <a:r>
              <a:rPr lang="es-MX" dirty="0"/>
              <a:t>La economía cultural y las industrias creativas, que al entrelazarse conforman las industrias culturales convencionales </a:t>
            </a:r>
            <a:endParaRPr lang="es-MX" dirty="0" smtClean="0"/>
          </a:p>
          <a:p>
            <a:pPr algn="just"/>
            <a:r>
              <a:rPr lang="es-MX" dirty="0"/>
              <a:t>Las áreas de soporte para la creatividad. Son actividades cuya base es la creatividad y la diferenciación. </a:t>
            </a:r>
            <a:endParaRPr lang="es-MX" dirty="0" smtClean="0"/>
          </a:p>
          <a:p>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556" y="2420888"/>
            <a:ext cx="4260439" cy="3068960"/>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Ejemplos de Economía Naranja </a:t>
            </a:r>
            <a:endParaRPr lang="es-ES" dirty="0"/>
          </a:p>
        </p:txBody>
      </p:sp>
      <p:sp>
        <p:nvSpPr>
          <p:cNvPr id="3" name="Marcador de posición de contenido 2"/>
          <p:cNvSpPr>
            <a:spLocks noGrp="1"/>
          </p:cNvSpPr>
          <p:nvPr>
            <p:ph sz="half" idx="1"/>
          </p:nvPr>
        </p:nvSpPr>
        <p:spPr>
          <a:xfrm>
            <a:off x="1629916" y="2644102"/>
            <a:ext cx="4534236" cy="4187952"/>
          </a:xfrm>
        </p:spPr>
        <p:txBody>
          <a:bodyPr rtlCol="0">
            <a:normAutofit lnSpcReduction="10000"/>
          </a:bodyPr>
          <a:lstStyle/>
          <a:p>
            <a:pPr marL="0" indent="0" algn="just">
              <a:buNone/>
            </a:pPr>
            <a:r>
              <a:rPr lang="es-MX" b="1" dirty="0"/>
              <a:t>Proyecto </a:t>
            </a:r>
            <a:r>
              <a:rPr lang="es-MX" b="1" dirty="0" err="1"/>
              <a:t>Pietà</a:t>
            </a:r>
            <a:r>
              <a:rPr lang="es-MX" b="1" dirty="0"/>
              <a:t> (Perú): </a:t>
            </a:r>
            <a:r>
              <a:rPr lang="es-MX" dirty="0"/>
              <a:t>Es un proyecto de ropa urbana ecológica de alta calidad, que es confeccionada por hombres y mujeres de cárceles de Lima. Los presos que hacen parte de este proyecto pueden recibir una reducción de su condena y un porcentaje por las ventas de la marca. </a:t>
            </a:r>
            <a:r>
              <a:rPr lang="es-ES" dirty="0" smtClean="0"/>
              <a:t>Segunda </a:t>
            </a:r>
            <a:r>
              <a:rPr lang="es-ES" dirty="0" smtClean="0"/>
              <a:t>viñeta aquí</a:t>
            </a:r>
          </a:p>
          <a:p>
            <a:pPr rtl="0"/>
            <a:endParaRPr lang="es-ES" dirty="0"/>
          </a:p>
        </p:txBody>
      </p:sp>
      <p:sp>
        <p:nvSpPr>
          <p:cNvPr id="4" name="Marcador de contenido 3"/>
          <p:cNvSpPr>
            <a:spLocks noGrp="1"/>
          </p:cNvSpPr>
          <p:nvPr>
            <p:ph sz="half" idx="2"/>
          </p:nvPr>
        </p:nvSpPr>
        <p:spPr>
          <a:xfrm>
            <a:off x="6551612" y="1984248"/>
            <a:ext cx="4800601" cy="4541096"/>
          </a:xfrm>
        </p:spPr>
        <p:txBody>
          <a:bodyPr>
            <a:normAutofit lnSpcReduction="10000"/>
          </a:bodyPr>
          <a:lstStyle/>
          <a:p>
            <a:pPr marL="0" indent="0">
              <a:buNone/>
            </a:pPr>
            <a:r>
              <a:rPr lang="es-MX" b="1" dirty="0" smtClean="0"/>
              <a:t>Elemental (Chile): </a:t>
            </a:r>
            <a:r>
              <a:rPr lang="es-MX" dirty="0" smtClean="0"/>
              <a:t>Es </a:t>
            </a:r>
            <a:r>
              <a:rPr lang="es-MX" dirty="0"/>
              <a:t>un modelo que se puede replicar y escalar de viviendas económicas y funcionales, el cual puede expandirse de acuerdo a los recursos de cada familia. </a:t>
            </a:r>
            <a:endParaRPr lang="es-MX" dirty="0" smtClean="0"/>
          </a:p>
          <a:p>
            <a:pPr marL="0" indent="0">
              <a:buNone/>
            </a:pPr>
            <a:r>
              <a:rPr lang="es-MX" b="1" dirty="0"/>
              <a:t>Popular de Lujo (Colombia): </a:t>
            </a:r>
            <a:r>
              <a:rPr lang="es-MX" dirty="0"/>
              <a:t>Es una plataforma digital que se encarga de promover la investigación y divulgación de la gráfica popular latinoamericana (avisos, carteles, letreros de autobuses, murales, etc.). </a:t>
            </a:r>
            <a:endParaRPr lang="es-CO"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MX" dirty="0"/>
              <a:t>¿QUÉ SE BUSCA CON LA POLÍTICA DE ECONOMÍA NARANJA? </a:t>
            </a:r>
            <a:endParaRPr lang="es-ES" dirty="0"/>
          </a:p>
        </p:txBody>
      </p:sp>
      <p:sp>
        <p:nvSpPr>
          <p:cNvPr id="8" name="Marcador de posición de contenido 7"/>
          <p:cNvSpPr>
            <a:spLocks noGrp="1"/>
          </p:cNvSpPr>
          <p:nvPr>
            <p:ph sz="half" idx="2"/>
          </p:nvPr>
        </p:nvSpPr>
        <p:spPr>
          <a:xfrm>
            <a:off x="1522412" y="2060848"/>
            <a:ext cx="9540552" cy="4108177"/>
          </a:xfrm>
        </p:spPr>
        <p:txBody>
          <a:bodyPr rtlCol="0">
            <a:normAutofit/>
          </a:bodyPr>
          <a:lstStyle/>
          <a:p>
            <a:pPr marL="0" indent="0">
              <a:buNone/>
            </a:pPr>
            <a:r>
              <a:rPr lang="es-MX" dirty="0"/>
              <a:t>Fortalecer y crear mecanismos que permitan desarrollar el potencial económico de la cultura y generar condiciones para la sostenibilidad de las organizaciones y agentes que la conforman, en concordancia con los Objetivos de Desarrollo Sostenible (ODS). Se pretende propiciar condiciones para generar empleo digno en el sector cultural, apoyar la materialización de nuevas ideas creativas y productos innovadores, fortalecer los saberes ancestrales, las prácticas del patrimonio cultural y la transmisión de conocimientos tradicionales. </a:t>
            </a:r>
            <a:endParaRPr lang="es-ES" dirty="0"/>
          </a:p>
        </p:txBody>
      </p:sp>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566020" y="332656"/>
            <a:ext cx="7804977" cy="6038677"/>
          </a:xfrm>
          <a:prstGeom prst="rect">
            <a:avLst/>
          </a:prstGeom>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7211" y="955640"/>
            <a:ext cx="8294401" cy="4946719"/>
          </a:xfrm>
          <a:prstGeom prst="rect">
            <a:avLst/>
          </a:prstGeom>
        </p:spPr>
      </p:pic>
    </p:spTree>
    <p:extLst>
      <p:ext uri="{BB962C8B-B14F-4D97-AF65-F5344CB8AC3E}">
        <p14:creationId xmlns:p14="http://schemas.microsoft.com/office/powerpoint/2010/main" val="145241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21011" y="1105664"/>
            <a:ext cx="9946801" cy="4646672"/>
          </a:xfrm>
          <a:prstGeom prst="rect">
            <a:avLst/>
          </a:prstGeom>
        </p:spPr>
      </p:pic>
    </p:spTree>
    <p:extLst>
      <p:ext uri="{BB962C8B-B14F-4D97-AF65-F5344CB8AC3E}">
        <p14:creationId xmlns:p14="http://schemas.microsoft.com/office/powerpoint/2010/main" val="33139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ímbolos de moneda de 16 X 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338_TF02895262.potx" id="{076E4651-5B03-4613-8B40-387111E86A5B}" vid="{908E4584-E136-4698-AC88-CA0DD51E8FF5}"/>
    </a:ext>
  </a:extLst>
</a:theme>
</file>

<file path=ppt/theme/theme2.xml><?xml version="1.0" encoding="utf-8"?>
<a:theme xmlns:a="http://schemas.openxmlformats.org/drawingml/2006/main" name="Tema de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de símbolos de moneda (panorámica)</Template>
  <TotalTime>20</TotalTime>
  <Words>364</Words>
  <Application>Microsoft Office PowerPoint</Application>
  <PresentationFormat>Personalizado</PresentationFormat>
  <Paragraphs>24</Paragraphs>
  <Slides>11</Slides>
  <Notes>7</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Cambria</vt:lpstr>
      <vt:lpstr>Símbolos de moneda de 16 X 9</vt:lpstr>
      <vt:lpstr>Economía Naranja </vt:lpstr>
      <vt:lpstr>¿Que es ?</vt:lpstr>
      <vt:lpstr>Cifras de la economía naranja </vt:lpstr>
      <vt:lpstr>Composición </vt:lpstr>
      <vt:lpstr>Ejemplos de Economía Naranja </vt:lpstr>
      <vt:lpstr>¿QUÉ SE BUSCA CON LA POLÍTICA DE ECONOMÍA NARANJA? </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Economía Naranja</dc:title>
  <dc:creator>Diego Fernando Alba Novoa</dc:creator>
  <cp:lastModifiedBy>Diego Fernando Alba Novoa</cp:lastModifiedBy>
  <cp:revision>3</cp:revision>
  <dcterms:created xsi:type="dcterms:W3CDTF">2019-09-16T19:28:07Z</dcterms:created>
  <dcterms:modified xsi:type="dcterms:W3CDTF">2019-09-16T19:48:12Z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